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537" r:id="rId2"/>
    <p:sldId id="538" r:id="rId3"/>
    <p:sldId id="539" r:id="rId4"/>
    <p:sldId id="541" r:id="rId5"/>
    <p:sldId id="542" r:id="rId6"/>
    <p:sldId id="543" r:id="rId7"/>
    <p:sldId id="544" r:id="rId8"/>
    <p:sldId id="545" r:id="rId9"/>
    <p:sldId id="540" r:id="rId10"/>
    <p:sldId id="546" r:id="rId11"/>
    <p:sldId id="54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AB53DCD-87B1-4B2F-B995-00DE3FDACCBB}">
          <p14:sldIdLst>
            <p14:sldId id="537"/>
            <p14:sldId id="538"/>
            <p14:sldId id="539"/>
            <p14:sldId id="541"/>
            <p14:sldId id="542"/>
            <p14:sldId id="543"/>
            <p14:sldId id="544"/>
            <p14:sldId id="545"/>
            <p14:sldId id="540"/>
            <p14:sldId id="546"/>
            <p14:sldId id="54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d Curtis" initials="CC" lastIdx="3" clrIdx="0">
    <p:extLst>
      <p:ext uri="{19B8F6BF-5375-455C-9EA6-DF929625EA0E}">
        <p15:presenceInfo xmlns:p15="http://schemas.microsoft.com/office/powerpoint/2012/main" userId="8a6eeb91702bad55" providerId="Windows Live"/>
      </p:ext>
    </p:extLst>
  </p:cmAuthor>
  <p:cmAuthor id="2" name="nance" initials="n" lastIdx="9" clrIdx="1">
    <p:extLst>
      <p:ext uri="{19B8F6BF-5375-455C-9EA6-DF929625EA0E}">
        <p15:presenceInfo xmlns:p15="http://schemas.microsoft.com/office/powerpoint/2012/main" userId="nanc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77B4"/>
    <a:srgbClr val="FF7F0E"/>
    <a:srgbClr val="2CA02C"/>
    <a:srgbClr val="D62728"/>
    <a:srgbClr val="9467BD"/>
    <a:srgbClr val="1C0153"/>
    <a:srgbClr val="AA71D5"/>
    <a:srgbClr val="9954CC"/>
    <a:srgbClr val="3C044A"/>
    <a:srgbClr val="4E9A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07" autoAdjust="0"/>
    <p:restoredTop sz="97241" autoAdjust="0"/>
  </p:normalViewPr>
  <p:slideViewPr>
    <p:cSldViewPr snapToGrid="0">
      <p:cViewPr varScale="1">
        <p:scale>
          <a:sx n="159" d="100"/>
          <a:sy n="159" d="100"/>
        </p:scale>
        <p:origin x="10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0.png>
</file>

<file path=ppt/media/image11.png>
</file>

<file path=ppt/media/image12.png>
</file>

<file path=ppt/media/image1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1CEFAF-F731-4255-8A20-7C00833F6E51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25A852-A918-45C0-80CE-0F9A3945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47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80188"/>
            <a:ext cx="6858000" cy="774581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8203" y="3536320"/>
            <a:ext cx="1600200" cy="139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94932" y="5892801"/>
            <a:ext cx="1371600" cy="927100"/>
          </a:xfrm>
          <a:prstGeom prst="rect">
            <a:avLst/>
          </a:prstGeom>
        </p:spPr>
      </p:pic>
      <p:sp>
        <p:nvSpPr>
          <p:cNvPr id="4" name="Snip Diagonal Corner Rectangle 3"/>
          <p:cNvSpPr/>
          <p:nvPr userDrawn="1"/>
        </p:nvSpPr>
        <p:spPr>
          <a:xfrm>
            <a:off x="685800" y="3509963"/>
            <a:ext cx="1642730" cy="170225"/>
          </a:xfrm>
          <a:prstGeom prst="snip2DiagRect">
            <a:avLst/>
          </a:prstGeom>
          <a:solidFill>
            <a:srgbClr val="1C0153"/>
          </a:solidFill>
          <a:ln>
            <a:solidFill>
              <a:srgbClr val="1C0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70494" y="6656936"/>
            <a:ext cx="2425295" cy="16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42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63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08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744279"/>
          </a:xfrm>
          <a:prstGeom prst="rect">
            <a:avLst/>
          </a:prstGeom>
          <a:solidFill>
            <a:srgbClr val="1C0153"/>
          </a:solidFill>
          <a:ln>
            <a:solidFill>
              <a:srgbClr val="1C0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44279"/>
          </a:xfrm>
        </p:spPr>
        <p:txBody>
          <a:bodyPr>
            <a:normAutofit/>
          </a:bodyPr>
          <a:lstStyle>
            <a:lvl1pPr algn="ctr"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58207"/>
            <a:ext cx="7886700" cy="4551363"/>
          </a:xfrm>
        </p:spPr>
        <p:txBody>
          <a:bodyPr>
            <a:normAutofit/>
          </a:bodyPr>
          <a:lstStyle>
            <a:lvl1pPr>
              <a:defRPr sz="24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20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  <a:lvl2pPr>
              <a:defRPr>
                <a:solidFill>
                  <a:srgbClr val="1C0153"/>
                </a:solidFill>
              </a:defRPr>
            </a:lvl2pPr>
            <a:lvl3pPr>
              <a:defRPr>
                <a:solidFill>
                  <a:srgbClr val="1C0153"/>
                </a:solidFill>
              </a:defRPr>
            </a:lvl3pPr>
            <a:lvl4pPr>
              <a:defRPr>
                <a:solidFill>
                  <a:srgbClr val="1C0153"/>
                </a:solidFill>
              </a:defRPr>
            </a:lvl4pPr>
            <a:lvl5pPr>
              <a:defRPr>
                <a:solidFill>
                  <a:srgbClr val="1C015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  <a:lvl2pPr>
              <a:defRPr>
                <a:solidFill>
                  <a:srgbClr val="1C0153"/>
                </a:solidFill>
              </a:defRPr>
            </a:lvl2pPr>
            <a:lvl3pPr>
              <a:defRPr>
                <a:solidFill>
                  <a:srgbClr val="1C0153"/>
                </a:solidFill>
              </a:defRPr>
            </a:lvl3pPr>
            <a:lvl4pPr>
              <a:defRPr>
                <a:solidFill>
                  <a:srgbClr val="1C0153"/>
                </a:solidFill>
              </a:defRPr>
            </a:lvl4pPr>
            <a:lvl5pPr>
              <a:defRPr>
                <a:solidFill>
                  <a:srgbClr val="1C015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C0153"/>
                </a:solidFill>
              </a:defRPr>
            </a:lvl1pPr>
          </a:lstStyle>
          <a:p>
            <a:fld id="{9E648DB8-7511-4B37-89ED-C0E7BC0E3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077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805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19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34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629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9E648DB8-7511-4B37-89ED-C0E7BC0E3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52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22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72532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9971" y="6525689"/>
            <a:ext cx="4477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1315EC1-DD0F-4203-8635-1378F87B4F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091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1C015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C015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A37B04-47C8-4A6D-9078-EFA5E5949C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ChemE 485: Process Design I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CE24733-6348-49EC-BE36-FEA53C13CF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80188"/>
            <a:ext cx="6858000" cy="1314178"/>
          </a:xfrm>
        </p:spPr>
        <p:txBody>
          <a:bodyPr>
            <a:normAutofit lnSpcReduction="10000"/>
          </a:bodyPr>
          <a:lstStyle/>
          <a:p>
            <a:r>
              <a:rPr lang="en-US"/>
              <a:t>Lecture 7: Notes from Aspen Demo</a:t>
            </a:r>
          </a:p>
          <a:p>
            <a:r>
              <a:rPr lang="en-US"/>
              <a:t>Prof. Chad Curtis</a:t>
            </a:r>
          </a:p>
          <a:p>
            <a:r>
              <a:rPr lang="en-US"/>
              <a:t>Jan. 24, 2020</a:t>
            </a:r>
          </a:p>
        </p:txBody>
      </p:sp>
    </p:spTree>
    <p:extLst>
      <p:ext uri="{BB962C8B-B14F-4D97-AF65-F5344CB8AC3E}">
        <p14:creationId xmlns:p14="http://schemas.microsoft.com/office/powerpoint/2010/main" val="3486296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7957-FBF3-4C44-943E-5EA8EB0F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L1 Simulation: DSTWU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DB12CB-97FF-4817-A327-21E3713F5A9B}"/>
              </a:ext>
            </a:extLst>
          </p:cNvPr>
          <p:cNvSpPr txBox="1"/>
          <p:nvPr/>
        </p:nvSpPr>
        <p:spPr>
          <a:xfrm>
            <a:off x="3800890" y="1181832"/>
            <a:ext cx="39553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Check both the Results and Stream Results tabs to make sure your results are as anticipated.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You can use the results from your L1 simulation as inputs to your L2 simulation.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19E4A6-3B0E-4BAA-A190-901FA26AF9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216"/>
          <a:stretch/>
        </p:blipFill>
        <p:spPr>
          <a:xfrm>
            <a:off x="184485" y="966536"/>
            <a:ext cx="2926080" cy="545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498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7957-FBF3-4C44-943E-5EA8EB0F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L2 Simulation: RadFrac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DB12CB-97FF-4817-A327-21E3713F5A9B}"/>
              </a:ext>
            </a:extLst>
          </p:cNvPr>
          <p:cNvSpPr txBox="1"/>
          <p:nvPr/>
        </p:nvSpPr>
        <p:spPr>
          <a:xfrm>
            <a:off x="4065584" y="3050738"/>
            <a:ext cx="39553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Use the reflux ratio and number of stages data from L1 simulation to do L2 simulation. May need to adjust if the distillation column doesn’t have 100% efficiency.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Also need to fill in stream and pressure tabs to complete inputs.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D19464-D319-4BBB-9757-878B2F7378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386"/>
          <a:stretch/>
        </p:blipFill>
        <p:spPr>
          <a:xfrm>
            <a:off x="236621" y="1295400"/>
            <a:ext cx="3336758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435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7957-FBF3-4C44-943E-5EA8EB0F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Step 1: Add components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DB12CB-97FF-4817-A327-21E3713F5A9B}"/>
              </a:ext>
            </a:extLst>
          </p:cNvPr>
          <p:cNvSpPr txBox="1"/>
          <p:nvPr/>
        </p:nvSpPr>
        <p:spPr>
          <a:xfrm>
            <a:off x="327774" y="6198509"/>
            <a:ext cx="805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Step 1: Add compounds to components sheet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FDEFA9-EE9C-4108-81BF-A7720BB4B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04" y="1032994"/>
            <a:ext cx="7315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67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7957-FBF3-4C44-943E-5EA8EB0F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Step 2: Select thermo package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DB12CB-97FF-4817-A327-21E3713F5A9B}"/>
              </a:ext>
            </a:extLst>
          </p:cNvPr>
          <p:cNvSpPr txBox="1"/>
          <p:nvPr/>
        </p:nvSpPr>
        <p:spPr>
          <a:xfrm>
            <a:off x="3704637" y="1610467"/>
            <a:ext cx="49781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Since this system, is all hydrocarbons, you can stick with SRK or Peng-Robinson.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You can verify this selction using the Methods Assistant, but don’t blindly use this.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Sometimes the water method will need to be changed based on the thermo package you select. Don’t worry about it unless you get an error message.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FDEFA9-EE9C-4108-81BF-A7720BB4BD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25"/>
          <a:stretch/>
        </p:blipFill>
        <p:spPr>
          <a:xfrm>
            <a:off x="92241" y="990600"/>
            <a:ext cx="342900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845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7957-FBF3-4C44-943E-5EA8EB0F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Step 2: Select thermo package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DB12CB-97FF-4817-A327-21E3713F5A9B}"/>
              </a:ext>
            </a:extLst>
          </p:cNvPr>
          <p:cNvSpPr txBox="1"/>
          <p:nvPr/>
        </p:nvSpPr>
        <p:spPr>
          <a:xfrm>
            <a:off x="4791490" y="2136338"/>
            <a:ext cx="39553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system forces you to verify that all binary interaction parameters are correct, even if they are automatically pulled from a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Red error message in bottom left-hand corner will go away once a thermo package is selected. All relevant inputs are ready to go.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FDEFA9-EE9C-4108-81BF-A7720BB4BD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819"/>
          <a:stretch/>
        </p:blipFill>
        <p:spPr>
          <a:xfrm>
            <a:off x="92240" y="1014663"/>
            <a:ext cx="4572000" cy="515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535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B4891-DCD8-4061-BDF8-8CAA295F0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Checking for azeotropes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24B4FC-F560-4AD4-8366-0DB6B5E41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06" y="1359568"/>
            <a:ext cx="6400800" cy="42672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EF3962B-E794-45CE-B5DB-5EA9D0325F38}"/>
              </a:ext>
            </a:extLst>
          </p:cNvPr>
          <p:cNvSpPr/>
          <p:nvPr/>
        </p:nvSpPr>
        <p:spPr>
          <a:xfrm>
            <a:off x="3136231" y="1506281"/>
            <a:ext cx="721895" cy="3345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BF5023-82F2-414E-9FE9-2B352146C9A2}"/>
              </a:ext>
            </a:extLst>
          </p:cNvPr>
          <p:cNvSpPr txBox="1"/>
          <p:nvPr/>
        </p:nvSpPr>
        <p:spPr>
          <a:xfrm>
            <a:off x="2517664" y="5788414"/>
            <a:ext cx="3955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binary tab will let you create Txy and xy diagrams. Hit “run analysis” to generate the plot.</a:t>
            </a:r>
          </a:p>
        </p:txBody>
      </p:sp>
    </p:spTree>
    <p:extLst>
      <p:ext uri="{BB962C8B-B14F-4D97-AF65-F5344CB8AC3E}">
        <p14:creationId xmlns:p14="http://schemas.microsoft.com/office/powerpoint/2010/main" val="3257742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B4891-DCD8-4061-BDF8-8CAA295F0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Checking for azeotropes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BF5023-82F2-414E-9FE9-2B352146C9A2}"/>
              </a:ext>
            </a:extLst>
          </p:cNvPr>
          <p:cNvSpPr txBox="1"/>
          <p:nvPr/>
        </p:nvSpPr>
        <p:spPr>
          <a:xfrm>
            <a:off x="107337" y="5852582"/>
            <a:ext cx="84230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Ternary diagrams can be used to check the dynamics of three-component systems. Info on interpretation in C12 of your book. Curves represent concentrations of liquid residue in batch distillation.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DEE5BC-1511-4644-AF7B-DB992328C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31" y="827946"/>
            <a:ext cx="7315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23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B4891-DCD8-4061-BDF8-8CAA295F0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Checking for azeotropes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BF5023-82F2-414E-9FE9-2B352146C9A2}"/>
              </a:ext>
            </a:extLst>
          </p:cNvPr>
          <p:cNvSpPr txBox="1"/>
          <p:nvPr/>
        </p:nvSpPr>
        <p:spPr>
          <a:xfrm>
            <a:off x="107337" y="5852582"/>
            <a:ext cx="84230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“Find Azeotropes” button is hidden– you have to hit the “Ternary Diag” button to find. It will auto-find azeotropes and list their boiling points for you. Very good for systems with many components. Good to check every time.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DEE5BC-1511-4644-AF7B-DB992328C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431" y="827946"/>
            <a:ext cx="731519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807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B4891-DCD8-4061-BDF8-8CAA295F0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L1 Simulation: DSTWU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BF5023-82F2-414E-9FE9-2B352146C9A2}"/>
              </a:ext>
            </a:extLst>
          </p:cNvPr>
          <p:cNvSpPr txBox="1"/>
          <p:nvPr/>
        </p:nvSpPr>
        <p:spPr>
          <a:xfrm>
            <a:off x="107337" y="5852582"/>
            <a:ext cx="84230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L1 simulation for a distillation column uses the shortcut DSTWU method. Only requires the desired recoveries of the light and heavy keys in the distillate, the reflux ratio, and pressures in the reboiler/condenser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DEE5BC-1511-4644-AF7B-DB992328C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431" y="827946"/>
            <a:ext cx="7315199" cy="48767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DE761A-D5FD-4F1E-90E5-695B62CE02F8}"/>
              </a:ext>
            </a:extLst>
          </p:cNvPr>
          <p:cNvSpPr/>
          <p:nvPr/>
        </p:nvSpPr>
        <p:spPr>
          <a:xfrm>
            <a:off x="1608221" y="5131797"/>
            <a:ext cx="449179" cy="3345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40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7957-FBF3-4C44-943E-5EA8EB0F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L1 Simulation: DSTWU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DB12CB-97FF-4817-A327-21E3713F5A9B}"/>
              </a:ext>
            </a:extLst>
          </p:cNvPr>
          <p:cNvSpPr txBox="1"/>
          <p:nvPr/>
        </p:nvSpPr>
        <p:spPr>
          <a:xfrm>
            <a:off x="3800890" y="1181832"/>
            <a:ext cx="39553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For first guess, enter the reflux ratio as a multiple of the minimum reflux ratio (put in a as a negative number to do this).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Remember that the </a:t>
            </a:r>
            <a:r>
              <a:rPr lang="en-US" b="1"/>
              <a:t>light key recovery is the ratio of light key in the distillate </a:t>
            </a:r>
            <a:r>
              <a:rPr lang="en-US"/>
              <a:t>and the </a:t>
            </a:r>
            <a:r>
              <a:rPr lang="en-US" b="1"/>
              <a:t>heavy key recovery is the ratio of the heavy key in the distillate</a:t>
            </a:r>
            <a:r>
              <a:rPr lang="en-US"/>
              <a:t>. The light key recovery should be close to 1, and the heavy key recovery should be close to 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You need a pressure difference between the condenser and reboiler to drive vapor flow through the column.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F03D2F-4DA9-4377-8A0D-02E4099D26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868"/>
          <a:stretch/>
        </p:blipFill>
        <p:spPr>
          <a:xfrm>
            <a:off x="308809" y="966538"/>
            <a:ext cx="3291840" cy="546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5953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68913</TotalTime>
  <Words>496</Words>
  <Application>Microsoft Office PowerPoint</Application>
  <PresentationFormat>On-screen Show (4:3)</PresentationFormat>
  <Paragraphs>31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1_Office Theme</vt:lpstr>
      <vt:lpstr>ChemE 485: Process Design I</vt:lpstr>
      <vt:lpstr>Step 1: Add components</vt:lpstr>
      <vt:lpstr>Step 2: Select thermo package</vt:lpstr>
      <vt:lpstr>Step 2: Select thermo package</vt:lpstr>
      <vt:lpstr>Checking for azeotropes</vt:lpstr>
      <vt:lpstr>Checking for azeotropes</vt:lpstr>
      <vt:lpstr>Checking for azeotropes</vt:lpstr>
      <vt:lpstr>L1 Simulation: DSTWU</vt:lpstr>
      <vt:lpstr>L1 Simulation: DSTWU</vt:lpstr>
      <vt:lpstr>L1 Simulation: DSTWU</vt:lpstr>
      <vt:lpstr>L2 Simulation: RadFrac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high-throughput, quantitative 3D multi-particle tracking model for analysis of the brain microenvironment</dc:title>
  <dc:creator>Chad Curtis</dc:creator>
  <cp:lastModifiedBy>Chad Curtis</cp:lastModifiedBy>
  <cp:revision>363</cp:revision>
  <dcterms:created xsi:type="dcterms:W3CDTF">2016-11-28T18:18:53Z</dcterms:created>
  <dcterms:modified xsi:type="dcterms:W3CDTF">2020-01-27T22:23:05Z</dcterms:modified>
</cp:coreProperties>
</file>